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78" r:id="rId4"/>
    <p:sldId id="285" r:id="rId5"/>
    <p:sldId id="283" r:id="rId6"/>
    <p:sldId id="284" r:id="rId7"/>
    <p:sldId id="289" r:id="rId8"/>
    <p:sldId id="280" r:id="rId9"/>
    <p:sldId id="281" r:id="rId10"/>
    <p:sldId id="258" r:id="rId11"/>
    <p:sldId id="267" r:id="rId12"/>
    <p:sldId id="268" r:id="rId13"/>
    <p:sldId id="271" r:id="rId14"/>
    <p:sldId id="286" r:id="rId15"/>
    <p:sldId id="282" r:id="rId16"/>
    <p:sldId id="270" r:id="rId17"/>
    <p:sldId id="262" r:id="rId18"/>
    <p:sldId id="277" r:id="rId19"/>
    <p:sldId id="274" r:id="rId20"/>
    <p:sldId id="288" r:id="rId21"/>
    <p:sldId id="275" r:id="rId22"/>
    <p:sldId id="261" r:id="rId23"/>
    <p:sldId id="265" r:id="rId2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0C0"/>
    <a:srgbClr val="698FB8"/>
    <a:srgbClr val="E7B500"/>
    <a:srgbClr val="DFB707"/>
    <a:srgbClr val="6691BA"/>
    <a:srgbClr val="E8B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A586B43-1DD2-4484-918A-DC644767E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Hardware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5DBC470-A72E-4D5F-9373-6594DCDF8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9A68C-2C64-4A03-AB72-04C26C88206F}" type="datetimeFigureOut">
              <a:rPr lang="cs-CZ" smtClean="0"/>
              <a:t>20.02.2024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72CEC22-8C14-4B9A-BD7E-38CE319C49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6BB67C2-5D04-4C1C-8503-87FD0FAA2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4C2DE-BAC6-4C51-80E0-A6B8F1B997E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600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Hardware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20.02.2024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Vazena</a:t>
            </a:r>
            <a:r>
              <a:rPr lang="cs-CZ" dirty="0"/>
              <a:t> poroto, milí posluchači, rád bych vám představil moji středoškolskou odbornou činnost, s názvem RGB </a:t>
            </a:r>
            <a:r>
              <a:rPr lang="cs-CZ" dirty="0" err="1"/>
              <a:t>Laserovy</a:t>
            </a:r>
            <a:r>
              <a:rPr lang="cs-CZ" dirty="0"/>
              <a:t> projektor, </a:t>
            </a:r>
            <a:r>
              <a:rPr lang="cs-CZ" dirty="0" err="1"/>
              <a:t>ktera</a:t>
            </a:r>
            <a:r>
              <a:rPr lang="cs-CZ" dirty="0"/>
              <a:t> </a:t>
            </a:r>
            <a:r>
              <a:rPr lang="cs-CZ" dirty="0" err="1"/>
              <a:t>spada</a:t>
            </a:r>
            <a:r>
              <a:rPr lang="cs-CZ" dirty="0"/>
              <a:t> do oboru 10 -- elektrotechnika, elektronika a telekomunikace a byla </a:t>
            </a:r>
            <a:r>
              <a:rPr lang="cs-CZ" dirty="0" err="1"/>
              <a:t>finančne</a:t>
            </a:r>
            <a:r>
              <a:rPr lang="cs-CZ" dirty="0"/>
              <a:t> podpořena jihomoravským krajem.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Bohužel ale neexistuje žádná uživatelsky přívětivá open-source platforma, díky které by se zájemci o laser </a:t>
            </a:r>
            <a:r>
              <a:rPr lang="cs-CZ" dirty="0" err="1"/>
              <a:t>scanning</a:t>
            </a:r>
            <a:r>
              <a:rPr lang="cs-CZ" dirty="0"/>
              <a:t> mohli s technologií seznámit.</a:t>
            </a:r>
          </a:p>
          <a:p>
            <a:r>
              <a:rPr lang="cs-CZ" dirty="0"/>
              <a:t>Proto jsem si vytyčil následující cíle: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Navrhnout a sestavit laserový projektor, díky kterému by se zájemci seznámili s laser </a:t>
            </a:r>
            <a:r>
              <a:rPr lang="cs-CZ" dirty="0" err="1"/>
              <a:t>scanningem</a:t>
            </a:r>
            <a:r>
              <a:rPr lang="cs-CZ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Naprogramovat k tomuto projektoru </a:t>
            </a:r>
            <a:r>
              <a:rPr lang="cs-CZ" dirty="0" err="1"/>
              <a:t>sofwarove</a:t>
            </a:r>
            <a:r>
              <a:rPr lang="cs-CZ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který by měl umožňovat promítání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měl by mít přívětivé uživatelské prostředí</a:t>
            </a:r>
            <a:br>
              <a:rPr lang="cs-CZ" dirty="0"/>
            </a:br>
            <a:r>
              <a:rPr lang="cs-CZ" dirty="0"/>
              <a:t>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mělo by být jednoduché ho nainstalovat.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A nakonec software i plány projektoru nahrát na platformu </a:t>
            </a:r>
            <a:r>
              <a:rPr lang="cs-CZ" dirty="0" err="1"/>
              <a:t>github</a:t>
            </a:r>
            <a:r>
              <a:rPr lang="cs-CZ" dirty="0"/>
              <a:t>, která slouží pro sdílení open-source kódu.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6624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Laserová projekce je založena na principu </a:t>
            </a:r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vision, který spočívá v tom, že se světelný bod pohybuje rychleji, než lidské oko tento pohyb zaznamená.</a:t>
            </a:r>
            <a:br>
              <a:rPr lang="cs-CZ" dirty="0"/>
            </a:br>
            <a:r>
              <a:rPr lang="cs-CZ" dirty="0"/>
              <a:t>To znamená, že lidské oko vidí křivku, po které se bod pohyboval i když tam žádná čára není.</a:t>
            </a:r>
          </a:p>
          <a:p>
            <a:r>
              <a:rPr lang="cs-CZ" dirty="0"/>
              <a:t>Tento efekt je možné pozorovat například, když roztočíme prskavku. V tu chvíli je vidět kružnice, kterou opíše hořící bod.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632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laserovém promítání je tímto světelným bodem samozřejmě laserový paprsek. V mém projektoru tento paprsek vytváří RGB laserový modul, který pomocí polopropustných zrcátek skládá paprsky ze tří diod (červené, modré a zelené) do jednoho libovolně barevného.</a:t>
            </a:r>
          </a:p>
          <a:p>
            <a:r>
              <a:rPr lang="cs-CZ" dirty="0"/>
              <a:t>Pohyb paprsku poté ovládají dva galvanometry se zrcátky, které jsou uspořádané tak, aby každý ovládal jednu osu pohybu.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Jako řídící jednotku jsem si vybral 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. V jeho odhaleném 40pinovém konektoru je 27 GPIO pinů, na které můžu připojit svoje periferie.</a:t>
            </a:r>
            <a:br>
              <a:rPr lang="cs-CZ" dirty="0"/>
            </a:b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také disponuje možností </a:t>
            </a:r>
            <a:r>
              <a:rPr lang="cs-CZ" dirty="0" err="1"/>
              <a:t>WiFi</a:t>
            </a:r>
            <a:r>
              <a:rPr lang="cs-CZ" dirty="0"/>
              <a:t> připojení. Běží na něm operační systém Linux, díky kterému je možné projektor ovládat i připojením monitoru a klávesnice.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5993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Projektor se dá ovládat i přes zabudovaný displej a rotační enkodér.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5016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Všechny komponenty projektoru jsou spojené deskou plošných spojů, kterou jsem </a:t>
            </a:r>
            <a:r>
              <a:rPr lang="cs-CZ" dirty="0" err="1"/>
              <a:t>nadesignoval</a:t>
            </a:r>
            <a:r>
              <a:rPr lang="cs-CZ" dirty="0"/>
              <a:t> jako takzvaný HAT. To znamená, že sama drží na 40 pinovém konektoru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a nezabírá o moc víc místa, než samotné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.</a:t>
            </a:r>
          </a:p>
          <a:p>
            <a:r>
              <a:rPr lang="cs-CZ" dirty="0"/>
              <a:t>Na této desce jsou kromě konektorů periferií, které jsou přímo napojeny na 40pinový konektor </a:t>
            </a:r>
            <a:r>
              <a:rPr lang="cs-CZ" dirty="0" err="1"/>
              <a:t>RPi</a:t>
            </a:r>
            <a:r>
              <a:rPr lang="cs-CZ" dirty="0"/>
              <a:t> i tři důležité obvody a sice:</a:t>
            </a:r>
            <a:br>
              <a:rPr lang="cs-CZ" dirty="0"/>
            </a:br>
            <a:r>
              <a:rPr lang="cs-CZ" dirty="0"/>
              <a:t>Generátor signálu pro galvanometry,</a:t>
            </a:r>
            <a:br>
              <a:rPr lang="cs-CZ" dirty="0"/>
            </a:br>
            <a:r>
              <a:rPr lang="cs-CZ" dirty="0"/>
              <a:t>zdroj symetrického napětí pro galvanometry a</a:t>
            </a:r>
            <a:br>
              <a:rPr lang="cs-CZ" dirty="0"/>
            </a:br>
            <a:r>
              <a:rPr lang="cs-CZ" dirty="0"/>
              <a:t>obvod správy baterie.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494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 těchto obvodů stojí za to vysvětlit generátor signálu pro galvanometry.</a:t>
            </a:r>
          </a:p>
          <a:p>
            <a:r>
              <a:rPr lang="cs-CZ" dirty="0"/>
              <a:t>Galvanometry </a:t>
            </a:r>
            <a:r>
              <a:rPr lang="cs-CZ" dirty="0" err="1"/>
              <a:t>příjmají</a:t>
            </a:r>
            <a:r>
              <a:rPr lang="cs-CZ" dirty="0"/>
              <a:t> dvě diferenciální analogové napětí v rozsahu -10 až +10 V,</a:t>
            </a:r>
            <a:br>
              <a:rPr lang="cs-CZ" dirty="0"/>
            </a:br>
            <a:r>
              <a:rPr lang="cs-CZ" dirty="0"/>
              <a:t>kdy Každé z těchto napětí udává jednu souřadnici výsledného paprsku, X a Y.</a:t>
            </a:r>
          </a:p>
          <a:p>
            <a:r>
              <a:rPr lang="cs-CZ" dirty="0"/>
              <a:t>V obvodu </a:t>
            </a:r>
            <a:r>
              <a:rPr lang="cs-CZ" dirty="0" err="1"/>
              <a:t>digital</a:t>
            </a:r>
            <a:r>
              <a:rPr lang="cs-CZ" dirty="0"/>
              <a:t> to analog převodník na základě příkazů z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generuje libovolné napětí v rozsahu 0 -- 5 V</a:t>
            </a:r>
            <a:br>
              <a:rPr lang="cs-CZ" dirty="0"/>
            </a:br>
            <a:r>
              <a:rPr lang="cs-CZ" dirty="0"/>
              <a:t>a tento signál následně operační zesilovače transformují do požadovaného napěťového rozsahu.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544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Softwarová výbava se skládá celkem z pěti programů,</a:t>
            </a:r>
            <a:br>
              <a:rPr lang="cs-CZ" dirty="0"/>
            </a:br>
            <a:r>
              <a:rPr lang="cs-CZ" dirty="0"/>
              <a:t>tří </a:t>
            </a:r>
            <a:r>
              <a:rPr lang="cs-CZ" dirty="0" err="1"/>
              <a:t>frontendových</a:t>
            </a:r>
            <a:r>
              <a:rPr lang="cs-CZ" dirty="0"/>
              <a:t> (to jsou LCD, </a:t>
            </a:r>
            <a:r>
              <a:rPr lang="cs-CZ" dirty="0" err="1"/>
              <a:t>web_ui</a:t>
            </a:r>
            <a:r>
              <a:rPr lang="cs-CZ" dirty="0"/>
              <a:t> a </a:t>
            </a:r>
            <a:r>
              <a:rPr lang="cs-CZ" dirty="0" err="1"/>
              <a:t>discord_bot</a:t>
            </a:r>
            <a:r>
              <a:rPr lang="cs-CZ" dirty="0"/>
              <a:t>)</a:t>
            </a:r>
            <a:br>
              <a:rPr lang="cs-CZ" dirty="0"/>
            </a:br>
            <a:r>
              <a:rPr lang="cs-CZ" dirty="0"/>
              <a:t>a dvou </a:t>
            </a:r>
            <a:r>
              <a:rPr lang="cs-CZ" dirty="0" err="1"/>
              <a:t>backendových</a:t>
            </a:r>
            <a:r>
              <a:rPr lang="cs-CZ" dirty="0"/>
              <a:t> (to jsou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r>
              <a:rPr lang="cs-CZ" dirty="0"/>
              <a:t>)</a:t>
            </a:r>
          </a:p>
          <a:p>
            <a:r>
              <a:rPr lang="cs-CZ" dirty="0"/>
              <a:t>Front-</a:t>
            </a:r>
            <a:r>
              <a:rPr lang="cs-CZ" dirty="0" err="1"/>
              <a:t>endové</a:t>
            </a:r>
            <a:r>
              <a:rPr lang="cs-CZ" dirty="0"/>
              <a:t> programy interagují s uživatelem a komunikují s každým </a:t>
            </a:r>
            <a:r>
              <a:rPr lang="cs-CZ" dirty="0" err="1"/>
              <a:t>back-endovým</a:t>
            </a:r>
            <a:r>
              <a:rPr lang="cs-CZ" dirty="0"/>
              <a:t> programem pomocí dvou </a:t>
            </a:r>
            <a:r>
              <a:rPr lang="cs-CZ" dirty="0" err="1"/>
              <a:t>socketů</a:t>
            </a:r>
            <a:r>
              <a:rPr lang="cs-CZ" dirty="0"/>
              <a:t>--</a:t>
            </a:r>
            <a:br>
              <a:rPr lang="cs-CZ" dirty="0"/>
            </a:br>
            <a:r>
              <a:rPr lang="cs-CZ" dirty="0"/>
              <a:t>--(vstupního, kterým zasílají příkazy od uživatele a výstupního, kterým </a:t>
            </a:r>
            <a:r>
              <a:rPr lang="cs-CZ" dirty="0" err="1"/>
              <a:t>příjmají</a:t>
            </a:r>
            <a:r>
              <a:rPr lang="cs-CZ" dirty="0"/>
              <a:t> informace k zobrazení uživateli).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108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Kromě toho je součástí softwarové výbavy i instalační skript, který zajišťuje jednoduchou instalaci knihoven a závislostí mých programů a k tomu nastaví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tak, aby se moje programy spustily při každém zapnutí.</a:t>
            </a:r>
          </a:p>
          <a:p>
            <a:r>
              <a:rPr lang="cs-CZ" dirty="0"/>
              <a:t>Díky němu je možné můj software nainstalovat na jakékoliv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těmito třemi příkazy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341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lasershow</a:t>
            </a:r>
            <a:r>
              <a:rPr lang="cs-CZ" dirty="0"/>
              <a:t> je </a:t>
            </a:r>
            <a:r>
              <a:rPr lang="cs-CZ" dirty="0" err="1"/>
              <a:t>backendový</a:t>
            </a:r>
            <a:r>
              <a:rPr lang="cs-CZ" dirty="0"/>
              <a:t> program, který se stará o promítání.</a:t>
            </a:r>
            <a:br>
              <a:rPr lang="cs-CZ" dirty="0"/>
            </a:br>
            <a:r>
              <a:rPr lang="cs-CZ" dirty="0"/>
              <a:t>Byl inspirován open-source projektem </a:t>
            </a:r>
            <a:r>
              <a:rPr lang="cs-CZ" dirty="0" err="1"/>
              <a:t>rpi-lasershow</a:t>
            </a:r>
            <a:r>
              <a:rPr lang="cs-CZ" dirty="0"/>
              <a:t>.</a:t>
            </a:r>
            <a:br>
              <a:rPr lang="cs-CZ" dirty="0"/>
            </a:br>
            <a:r>
              <a:rPr lang="cs-CZ" dirty="0"/>
              <a:t>Oproti němu má navíc například promítání barevných projekcí, samozřejmě komunikaci s </a:t>
            </a:r>
            <a:r>
              <a:rPr lang="cs-CZ" dirty="0" err="1"/>
              <a:t>frontendovými</a:t>
            </a:r>
            <a:r>
              <a:rPr lang="cs-CZ" dirty="0"/>
              <a:t> programy,</a:t>
            </a:r>
            <a:br>
              <a:rPr lang="cs-CZ" dirty="0"/>
            </a:br>
            <a:r>
              <a:rPr lang="cs-CZ" dirty="0"/>
              <a:t>ale také možnost nastavování různých vlastností projekce, které vám snad předvedu při ukázce.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3839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Laserove</a:t>
            </a:r>
            <a:r>
              <a:rPr lang="cs-CZ" dirty="0"/>
              <a:t> projektory funguji díky technologii laser </a:t>
            </a:r>
            <a:r>
              <a:rPr lang="cs-CZ" dirty="0" err="1"/>
              <a:t>scanningu</a:t>
            </a:r>
            <a:r>
              <a:rPr lang="cs-CZ" dirty="0"/>
              <a:t>, která spočívá v rychlém pohybu laserového paprsku.</a:t>
            </a:r>
          </a:p>
          <a:p>
            <a:r>
              <a:rPr lang="cs-CZ" dirty="0"/>
              <a:t>Tato technologie se využívá například v...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Díky programu wifi manager je možné si ve </a:t>
            </a:r>
            <a:r>
              <a:rPr lang="cs-CZ" dirty="0" err="1"/>
              <a:t>frontendových</a:t>
            </a:r>
            <a:r>
              <a:rPr lang="cs-CZ" dirty="0"/>
              <a:t> programech vybírat mezi třemi stavy wifi připojení</a:t>
            </a:r>
            <a:br>
              <a:rPr lang="cs-CZ" dirty="0"/>
            </a:br>
            <a:r>
              <a:rPr lang="cs-CZ" dirty="0"/>
              <a:t>to jsou: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vypnutá wifi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zapnutá wifi, kdy se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snaží připojit na známé sítě v okolí</a:t>
            </a:r>
            <a:br>
              <a:rPr lang="cs-CZ" dirty="0"/>
            </a:br>
            <a:r>
              <a:rPr lang="cs-CZ" dirty="0"/>
              <a:t>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zapnutá wifi, kdy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vysílá vlastní wifi síť, ke které se dá připojit</a:t>
            </a:r>
          </a:p>
          <a:p>
            <a:r>
              <a:rPr lang="cs-CZ" dirty="0"/>
              <a:t>Dále front-</a:t>
            </a:r>
            <a:r>
              <a:rPr lang="cs-CZ" dirty="0" err="1"/>
              <a:t>endovým</a:t>
            </a:r>
            <a:r>
              <a:rPr lang="cs-CZ" dirty="0"/>
              <a:t> programům posílá aktuální informace o wifi připojení, aby je zobrazily uživateli.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0469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 front-</a:t>
            </a:r>
            <a:r>
              <a:rPr lang="cs-CZ" dirty="0" err="1"/>
              <a:t>endové</a:t>
            </a:r>
            <a:r>
              <a:rPr lang="cs-CZ" dirty="0"/>
              <a:t> programy může uživatel jednoduše posílat </a:t>
            </a:r>
            <a:r>
              <a:rPr lang="cs-CZ" dirty="0" err="1"/>
              <a:t>back-endovým</a:t>
            </a:r>
            <a:r>
              <a:rPr lang="cs-CZ" dirty="0"/>
              <a:t> programům příkazy nebo nahrát soubor k promítnutí.</a:t>
            </a:r>
            <a:br>
              <a:rPr lang="cs-CZ" dirty="0"/>
            </a:br>
            <a:r>
              <a:rPr lang="cs-CZ" dirty="0"/>
              <a:t>Uživatelské prostředí se skládá ze tří částí: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displeje a enkodéru přímo na zařízení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webového rozhraní, ke kterému se dá připojit z lokální sítě</a:t>
            </a:r>
            <a:br>
              <a:rPr lang="cs-CZ" dirty="0"/>
            </a:br>
            <a:r>
              <a:rPr lang="cs-CZ" dirty="0"/>
              <a:t>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bota na </a:t>
            </a:r>
            <a:r>
              <a:rPr lang="cs-CZ" dirty="0" err="1"/>
              <a:t>chattovací</a:t>
            </a:r>
            <a:r>
              <a:rPr lang="cs-CZ" dirty="0"/>
              <a:t> aplikaci </a:t>
            </a:r>
            <a:r>
              <a:rPr lang="cs-CZ" dirty="0" err="1"/>
              <a:t>discord</a:t>
            </a:r>
            <a:r>
              <a:rPr lang="cs-CZ" dirty="0"/>
              <a:t>, se kterým může uživatel interagovat odkudkoliv na světě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5861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Když to shrnu,</a:t>
            </a:r>
            <a:br>
              <a:rPr lang="cs-CZ" dirty="0"/>
            </a:br>
            <a:r>
              <a:rPr lang="cs-CZ" dirty="0"/>
              <a:t>v této práci jsem navrhnul a sestavil vlastní laserový projektor.</a:t>
            </a:r>
            <a:br>
              <a:rPr lang="cs-CZ" dirty="0"/>
            </a:br>
            <a:r>
              <a:rPr lang="cs-CZ" dirty="0"/>
              <a:t>Naprogramoval jsem k němu jednoduché uživatelské prostředí</a:t>
            </a:r>
            <a:br>
              <a:rPr lang="cs-CZ" dirty="0"/>
            </a:br>
            <a:r>
              <a:rPr lang="cs-CZ" dirty="0"/>
              <a:t>a</a:t>
            </a:r>
            <a:br>
              <a:rPr lang="cs-CZ" dirty="0"/>
            </a:br>
            <a:r>
              <a:rPr lang="cs-CZ" dirty="0"/>
              <a:t>celý projekt jsem nahrál na platformu github.com, určenou ke sdílení open-source kódu</a:t>
            </a:r>
          </a:p>
          <a:p>
            <a:r>
              <a:rPr lang="cs-CZ" dirty="0"/>
              <a:t>V práci by se dalo pokračovat zprovozněním napájení z baterií, díky kterému by bylo možné si projektor vzít,,, a předvést ho kdekoliv.</a:t>
            </a:r>
            <a:br>
              <a:rPr lang="cs-CZ" dirty="0"/>
            </a:br>
            <a:r>
              <a:rPr lang="cs-CZ" dirty="0"/>
              <a:t>Dále by se do webového rozhraní dala přidat funkce živého kreslení.</a:t>
            </a:r>
            <a:br>
              <a:rPr lang="cs-CZ" dirty="0"/>
            </a:br>
            <a:r>
              <a:rPr lang="cs-CZ" dirty="0"/>
              <a:t>Do ní by bylo možné implementovat i kameru, díky které by se dalo kreslit online do obrazu reality.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5922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závěr bych rád poděkoval: mému externímu konzultantovi Tomáši </a:t>
            </a:r>
            <a:r>
              <a:rPr lang="cs-CZ" dirty="0" err="1"/>
              <a:t>Rohlínkovi</a:t>
            </a:r>
            <a:r>
              <a:rPr lang="cs-CZ" dirty="0"/>
              <a:t> za věcné rady a připomínky k projektu,</a:t>
            </a:r>
            <a:br>
              <a:rPr lang="cs-CZ" dirty="0"/>
            </a:br>
            <a:r>
              <a:rPr lang="cs-CZ" dirty="0"/>
              <a:t>mé interní konzultantce magistře Kateřině </a:t>
            </a:r>
            <a:r>
              <a:rPr lang="cs-CZ" dirty="0" err="1"/>
              <a:t>Vídenkové</a:t>
            </a:r>
            <a:r>
              <a:rPr lang="cs-CZ" dirty="0"/>
              <a:t> za pomoc s prací,</a:t>
            </a:r>
            <a:br>
              <a:rPr lang="cs-CZ" dirty="0"/>
            </a:br>
            <a:r>
              <a:rPr lang="cs-CZ" dirty="0"/>
              <a:t>a JCMM a jihomoravskému kraji za finanční podpoření práce.\</a:t>
            </a:r>
          </a:p>
          <a:p>
            <a:r>
              <a:rPr lang="cs-CZ" dirty="0"/>
              <a:t>a nyní bych vám rád funkce mého projektoru </a:t>
            </a:r>
            <a:r>
              <a:rPr lang="cs-CZ"/>
              <a:t>ukázal.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322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dálkovém promítání,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3215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laser </a:t>
            </a:r>
            <a:r>
              <a:rPr lang="cs-CZ" dirty="0" err="1"/>
              <a:t>shows</a:t>
            </a:r>
            <a:r>
              <a:rPr lang="cs-CZ" dirty="0"/>
              <a:t> pro publikum,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561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v </a:t>
            </a:r>
            <a:r>
              <a:rPr lang="cs-CZ" dirty="0" err="1"/>
              <a:t>head</a:t>
            </a:r>
            <a:r>
              <a:rPr lang="cs-CZ" dirty="0"/>
              <a:t> up displejích,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192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v 3d skenování prostor a zemského povrchu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182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nebo skenování čárových kódů.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05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dále se používá v SLA 3D tiskárnách,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9167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nebo v laserových </a:t>
            </a:r>
            <a:r>
              <a:rPr lang="cs-CZ" dirty="0" err="1"/>
              <a:t>gravírovačkách</a:t>
            </a:r>
            <a:r>
              <a:rPr lang="cs-CZ" dirty="0"/>
              <a:t>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862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ogos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cs/fotografie/tvar-kruhu-prskavky-ho%C5%99%C3%ADc%C3%AD-beng%C3%A1lsk%C3%BD-ohe%C5%88-gm1138437052-30393417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utterstock.com/cs/image-photo/holding-sparkler-independence-day-2156660529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de/-/en/380nm-700nm-Digital-Galvanometer-based-Optical-Scanner/dp/B085QLB6BW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herent.com/news/glossary/laser-scanning" TargetMode="External"/><Relationship Id="rId5" Type="http://schemas.openxmlformats.org/officeDocument/2006/relationships/image" Target="../media/image17.gif"/><Relationship Id="rId4" Type="http://schemas.openxmlformats.org/officeDocument/2006/relationships/hyperlink" Target="https://www.aliexpress.com/i/32386911094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spberrypi.com/documentation/computers/raspberry-pi.html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flaticon.com/free-icon/monitor_3474360" TargetMode="External"/><Relationship Id="rId12" Type="http://schemas.openxmlformats.org/officeDocument/2006/relationships/hyperlink" Target="https://www.flaticon.com/free-icon/keyboard-and-mouse_7264143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hyperlink" Target="https://magpi.raspberrypi.com/articles/get-started-new-raspberry-pi" TargetMode="External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hyperlink" Target="https://www.youtube.com/watch?v=BD2Sh3UsCVk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herent.com/news/glossary/laser-scan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5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hyperlink" Target="https://www.youtube.com/watch?v=KE89-HOdEKY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golin.com/blogs/education/laser-sho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irlineratings.com/did-you-know/what-is-a-hud-and-how-does-it-wor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figure/top-Ground-truth-classification-for-part-of-a-3D-laser-scan-Colors-indicate-ground_fig7_220122170" TargetMode="External"/><Relationship Id="rId5" Type="http://schemas.openxmlformats.org/officeDocument/2006/relationships/hyperlink" Target="https://www.arctron.de/dienstleistungen/airborne-laserscanning/" TargetMode="Externa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archenginejournal.com/google-chrome-new-barcode-scanning-shortcut/214374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kaday.io/project/19762/gallery#319651da4ea9643030b133f613da02b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kaday.io/project/172284-galvo-laser-cutterengra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000" dirty="0"/>
              <a:t>Škola: Gymnázium Brno-Řečkovice, p. o.</a:t>
            </a:r>
            <a:br>
              <a:rPr lang="cs-CZ" sz="4000" dirty="0"/>
            </a:br>
            <a:r>
              <a:rPr lang="cs-CZ" sz="4000" dirty="0"/>
              <a:t>Kraj: Jihomoravský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9" t="19967" r="10086" b="22262"/>
          <a:stretch/>
        </p:blipFill>
        <p:spPr>
          <a:xfrm>
            <a:off x="8460642" y="5163127"/>
            <a:ext cx="3440003" cy="14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397487" cy="4310062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</a:p>
          <a:p>
            <a:r>
              <a:rPr lang="cs-CZ" dirty="0"/>
              <a:t>Naprogramovat k němu software</a:t>
            </a:r>
          </a:p>
          <a:p>
            <a:pPr lvl="1"/>
            <a:r>
              <a:rPr lang="cs-CZ" dirty="0"/>
              <a:t>Promítaní</a:t>
            </a:r>
          </a:p>
          <a:p>
            <a:pPr lvl="1"/>
            <a:r>
              <a:rPr lang="cs-CZ" dirty="0"/>
              <a:t>Přívětivé uživatelské prostředí</a:t>
            </a:r>
          </a:p>
          <a:p>
            <a:pPr lvl="1"/>
            <a:r>
              <a:rPr lang="cs-CZ" dirty="0"/>
              <a:t>Jednoduchá instalace</a:t>
            </a:r>
          </a:p>
          <a:p>
            <a:r>
              <a:rPr lang="cs-CZ" dirty="0"/>
              <a:t>Nahrát tento software a plány projektoru na platformu </a:t>
            </a:r>
            <a:r>
              <a:rPr lang="cs-CZ" dirty="0">
                <a:hlinkClick r:id="rId3"/>
              </a:rPr>
              <a:t>github.com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7C7B552F-AF21-4904-8FB7-96212C8D94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4837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Cíle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40755AF9-8919-4553-9819-5E3073E18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4" y="4535042"/>
            <a:ext cx="3862145" cy="158347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800DFC4E-4190-41B9-B827-AA440D7F640A}"/>
              </a:ext>
            </a:extLst>
          </p:cNvPr>
          <p:cNvSpPr txBox="1"/>
          <p:nvPr/>
        </p:nvSpPr>
        <p:spPr>
          <a:xfrm>
            <a:off x="9638158" y="6134416"/>
            <a:ext cx="13861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github.com</a:t>
            </a:r>
            <a:endParaRPr lang="cs-CZ" sz="13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7F2514D5-6169-43F7-A266-E60A52787AF0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83764" cy="1325563"/>
          </a:xfrm>
        </p:spPr>
        <p:txBody>
          <a:bodyPr/>
          <a:lstStyle/>
          <a:p>
            <a:r>
              <a:rPr lang="cs-CZ" dirty="0"/>
              <a:t>Princip laserové projekce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1325563"/>
          </a:xfrm>
        </p:spPr>
        <p:txBody>
          <a:bodyPr>
            <a:normAutofit/>
          </a:bodyPr>
          <a:lstStyle/>
          <a:p>
            <a:r>
              <a:rPr lang="cs-CZ" i="1" dirty="0" err="1"/>
              <a:t>Persistance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vision</a:t>
            </a:r>
          </a:p>
          <a:p>
            <a:pPr lvl="1"/>
            <a:r>
              <a:rPr lang="cs-CZ" dirty="0"/>
              <a:t>Pohyb rychlejší, než lidské oko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D9C047F-5D4C-4D19-89D9-3A512CDB200D}"/>
              </a:ext>
            </a:extLst>
          </p:cNvPr>
          <p:cNvSpPr txBox="1"/>
          <p:nvPr/>
        </p:nvSpPr>
        <p:spPr>
          <a:xfrm>
            <a:off x="9946133" y="6464194"/>
            <a:ext cx="20929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istockphoto.com</a:t>
            </a:r>
            <a:endParaRPr lang="cs-CZ" sz="1300" dirty="0"/>
          </a:p>
        </p:txBody>
      </p:sp>
      <p:pic>
        <p:nvPicPr>
          <p:cNvPr id="2050" name="Picture 2" descr="6,300+ Sparkler Circle Stock Photos, Pictures &amp; Royalty-Free Images -  iStock | Lights circle, Fireworks, Zero">
            <a:extLst>
              <a:ext uri="{FF2B5EF4-FFF2-40B4-BE49-F238E27FC236}">
                <a16:creationId xmlns:a16="http://schemas.microsoft.com/office/drawing/2014/main" id="{44AE60C8-0C76-4AA5-95A0-B68F8194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51" y="1392974"/>
            <a:ext cx="4761226" cy="476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1F70227-B9F1-4DD9-9D3F-ADA6382B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51188"/>
            <a:ext cx="3714750" cy="2667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DA52517D-7B7B-497E-9161-D2202BB730F4}"/>
              </a:ext>
            </a:extLst>
          </p:cNvPr>
          <p:cNvSpPr txBox="1"/>
          <p:nvPr/>
        </p:nvSpPr>
        <p:spPr>
          <a:xfrm>
            <a:off x="838200" y="5818188"/>
            <a:ext cx="24661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shutterstock.com</a:t>
            </a:r>
            <a:endParaRPr lang="cs-CZ" sz="1300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25A78C0F-4EC5-483C-891A-3C17244388D4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81" y="365125"/>
            <a:ext cx="3210243" cy="1325563"/>
          </a:xfrm>
        </p:spPr>
        <p:txBody>
          <a:bodyPr/>
          <a:lstStyle/>
          <a:p>
            <a:r>
              <a:rPr lang="cs-CZ" dirty="0"/>
              <a:t>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rot="10800000" flipH="1" flipV="1">
            <a:off x="1106165" y="1567299"/>
            <a:ext cx="3173507" cy="1917370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183869" y="3500337"/>
            <a:ext cx="27146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aliexpress.com</a:t>
            </a:r>
            <a:endParaRPr lang="cs-CZ" sz="13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7A129A9-D959-4A53-91B1-61475C7E36B4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375A350A-5289-47CB-9598-AE38E6DC0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064" y="615843"/>
            <a:ext cx="3448006" cy="5422444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23856429-09F3-45E2-BDA0-5FABF3A28BD0}"/>
              </a:ext>
            </a:extLst>
          </p:cNvPr>
          <p:cNvSpPr txBox="1"/>
          <p:nvPr/>
        </p:nvSpPr>
        <p:spPr>
          <a:xfrm>
            <a:off x="9328766" y="5802224"/>
            <a:ext cx="16340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coherent.com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EECC09A6-0393-4385-8312-FDFD6A19F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9" y="3792725"/>
            <a:ext cx="3691058" cy="2848803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C5C14D6E-C3DD-4006-B07C-3D01B38FA554}"/>
              </a:ext>
            </a:extLst>
          </p:cNvPr>
          <p:cNvSpPr txBox="1"/>
          <p:nvPr/>
        </p:nvSpPr>
        <p:spPr>
          <a:xfrm>
            <a:off x="425433" y="6552359"/>
            <a:ext cx="13614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8"/>
              </a:rPr>
              <a:t>amazon.de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6542248" y="4297831"/>
            <a:ext cx="14010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magpi.com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7702112" y="654906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7"/>
              </a:rPr>
              <a:t>flaticon.com</a:t>
            </a:r>
            <a:endParaRPr lang="cs-CZ" sz="1300" dirty="0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7001852" y="456137"/>
            <a:ext cx="18024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8"/>
              </a:rPr>
              <a:t>raspberrypi.com</a:t>
            </a:r>
            <a:endParaRPr lang="cs-CZ" sz="1300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22C1FBD-27A4-4919-A7F9-EB09F362589D}"/>
              </a:ext>
            </a:extLst>
          </p:cNvPr>
          <p:cNvSpPr txBox="1"/>
          <p:nvPr/>
        </p:nvSpPr>
        <p:spPr>
          <a:xfrm>
            <a:off x="10297451" y="640835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12"/>
              </a:rPr>
              <a:t>flaticon.com</a:t>
            </a:r>
            <a:endParaRPr lang="cs-CZ" sz="1300" dirty="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CFCC608-E3A3-4191-B605-192805EF52E9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61C0774A-538D-4148-90D8-95DB6D218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471635"/>
              </p:ext>
            </p:extLst>
          </p:nvPr>
        </p:nvGraphicFramePr>
        <p:xfrm>
          <a:off x="0" y="-403697"/>
          <a:ext cx="12751904" cy="9551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253640" imgH="12190320" progId="">
                  <p:embed/>
                </p:oleObj>
              </mc:Choice>
              <mc:Fallback>
                <p:oleObj r:id="rId3" imgW="16253640" imgH="12190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403697"/>
                        <a:ext cx="12751904" cy="9551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6150FC1F-4AE4-4DB6-BA3E-FCD8341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cs-CZ" dirty="0"/>
              <a:t>LCD a enkodér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4CD4BAA-2857-4C7F-9ED5-0D033C28E14C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sp>
        <p:nvSpPr>
          <p:cNvPr id="13" name="Zástupný symbol pro zápatí 3">
            <a:extLst>
              <a:ext uri="{FF2B5EF4-FFF2-40B4-BE49-F238E27FC236}">
                <a16:creationId xmlns:a16="http://schemas.microsoft.com/office/drawing/2014/main" id="{FA0306BE-AF2A-4896-9C3C-EA3F6F426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DB0AAE3-5077-4E5F-8239-EFF4CD93EF88}"/>
              </a:ext>
            </a:extLst>
          </p:cNvPr>
          <p:cNvSpPr txBox="1"/>
          <p:nvPr/>
        </p:nvSpPr>
        <p:spPr>
          <a:xfrm>
            <a:off x="8331200" y="6539345"/>
            <a:ext cx="10570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vlastní</a:t>
            </a:r>
          </a:p>
        </p:txBody>
      </p:sp>
    </p:spTree>
    <p:extLst>
      <p:ext uri="{BB962C8B-B14F-4D97-AF65-F5344CB8AC3E}">
        <p14:creationId xmlns:p14="http://schemas.microsoft.com/office/powerpoint/2010/main" val="1006271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DPS – HAT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r>
              <a:rPr lang="cs-CZ" dirty="0"/>
              <a:t>Konektory</a:t>
            </a:r>
          </a:p>
          <a:p>
            <a:r>
              <a:rPr lang="cs-CZ" dirty="0"/>
              <a:t>Obvody:</a:t>
            </a:r>
          </a:p>
          <a:p>
            <a:pPr lvl="1"/>
            <a:r>
              <a:rPr lang="cs-CZ" dirty="0"/>
              <a:t>Generátor signálu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Správa baterie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463" y="3095795"/>
            <a:ext cx="3453234" cy="3274002"/>
          </a:xfrm>
          <a:prstGeom prst="rect">
            <a:avLst/>
          </a:prstGeom>
          <a:noFill/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53478" y="3095795"/>
            <a:ext cx="3434923" cy="3274002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9E154DA-AFA8-40D5-9BB6-0F8BD50C2415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B9F04E9-3BED-4269-A9F1-317F08C33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425" y="315912"/>
            <a:ext cx="3805672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ple Harmonic Motion Visualized-2">
            <a:hlinkClick r:id="" action="ppaction://media"/>
            <a:extLst>
              <a:ext uri="{FF2B5EF4-FFF2-40B4-BE49-F238E27FC236}">
                <a16:creationId xmlns:a16="http://schemas.microsoft.com/office/drawing/2014/main" id="{5DEC5602-B515-4902-87CA-84A29C04D3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0589" y="3429000"/>
            <a:ext cx="4366639" cy="245623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Generátor signálu pro galvanometry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2387"/>
          </a:xfrm>
        </p:spPr>
        <p:txBody>
          <a:bodyPr>
            <a:normAutofit/>
          </a:bodyPr>
          <a:lstStyle/>
          <a:p>
            <a:r>
              <a:rPr lang="cs-CZ" dirty="0"/>
              <a:t>X Y souřadnice</a:t>
            </a:r>
          </a:p>
          <a:p>
            <a:r>
              <a:rPr lang="cs-CZ" dirty="0"/>
              <a:t>D/A převodník</a:t>
            </a:r>
          </a:p>
          <a:p>
            <a:r>
              <a:rPr lang="cs-CZ" dirty="0"/>
              <a:t>Operační zesilovače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C341F1B-2E89-4E95-AAD6-820944D16058}"/>
              </a:ext>
            </a:extLst>
          </p:cNvPr>
          <p:cNvSpPr txBox="1"/>
          <p:nvPr/>
        </p:nvSpPr>
        <p:spPr>
          <a:xfrm>
            <a:off x="9340596" y="6171292"/>
            <a:ext cx="22207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/ </a:t>
            </a:r>
            <a:r>
              <a:rPr lang="cs-CZ" sz="13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Ayush</a:t>
            </a:r>
            <a:r>
              <a:rPr lang="cs-CZ" sz="1300" dirty="0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cs-CZ" sz="1300" dirty="0" err="1">
                <a:solidFill>
                  <a:srgbClr val="0563C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Bakshi</a:t>
            </a:r>
            <a:endParaRPr lang="cs-CZ" sz="13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648AC16-4F81-41F0-A4CC-0DAA86000850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BE922BDF-880B-445A-AB21-5315B2689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973465"/>
              </p:ext>
            </p:extLst>
          </p:nvPr>
        </p:nvGraphicFramePr>
        <p:xfrm>
          <a:off x="417443" y="3339896"/>
          <a:ext cx="8666922" cy="2685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0780920" imgH="3339360" progId="">
                  <p:embed/>
                </p:oleObj>
              </mc:Choice>
              <mc:Fallback>
                <p:oleObj r:id="rId7" imgW="10780920" imgH="3339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443" y="3339896"/>
                        <a:ext cx="8666922" cy="2685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2443107D-9309-406D-888F-6095BD28DB5C}"/>
              </a:ext>
            </a:extLst>
          </p:cNvPr>
          <p:cNvSpPr txBox="1"/>
          <p:nvPr/>
        </p:nvSpPr>
        <p:spPr>
          <a:xfrm>
            <a:off x="4717726" y="54711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21BCB55E-D2F6-4F41-9F36-B9057F7AF3C0}"/>
              </a:ext>
            </a:extLst>
          </p:cNvPr>
          <p:cNvSpPr txBox="1"/>
          <p:nvPr/>
        </p:nvSpPr>
        <p:spPr>
          <a:xfrm>
            <a:off x="11048908" y="58404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BA2FA39-0912-4F6D-A507-23A66C97DDFF}"/>
              </a:ext>
            </a:extLst>
          </p:cNvPr>
          <p:cNvSpPr txBox="1"/>
          <p:nvPr/>
        </p:nvSpPr>
        <p:spPr>
          <a:xfrm>
            <a:off x="4717726" y="360650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19B097B-EFFC-4A2E-9C75-87829F93A1EC}"/>
              </a:ext>
            </a:extLst>
          </p:cNvPr>
          <p:cNvSpPr txBox="1"/>
          <p:nvPr/>
        </p:nvSpPr>
        <p:spPr>
          <a:xfrm>
            <a:off x="11736765" y="34333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B13B239C-FA77-411D-B856-BA3015AAAF84}"/>
              </a:ext>
            </a:extLst>
          </p:cNvPr>
          <p:cNvSpPr txBox="1"/>
          <p:nvPr/>
        </p:nvSpPr>
        <p:spPr>
          <a:xfrm flipH="1">
            <a:off x="1955361" y="5878904"/>
            <a:ext cx="15867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300" dirty="0"/>
              <a:t>Zdroj: vlastní</a:t>
            </a:r>
          </a:p>
        </p:txBody>
      </p:sp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BFD5CCBB-4A9D-4CEA-AB55-7DD21534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5" y="1520570"/>
            <a:ext cx="9827490" cy="452635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Struktura s</a:t>
            </a:r>
            <a:r>
              <a:rPr lang="cs-CZ" sz="4400" dirty="0" err="1"/>
              <a:t>oftwaru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156AD8B0-D67D-4307-A28B-6F2BE2052F0E}"/>
              </a:ext>
            </a:extLst>
          </p:cNvPr>
          <p:cNvSpPr/>
          <p:nvPr/>
        </p:nvSpPr>
        <p:spPr>
          <a:xfrm>
            <a:off x="4576646" y="1433143"/>
            <a:ext cx="3001761" cy="4701208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Grafický objekt 10" descr="Uživatel">
            <a:extLst>
              <a:ext uri="{FF2B5EF4-FFF2-40B4-BE49-F238E27FC236}">
                <a16:creationId xmlns:a16="http://schemas.microsoft.com/office/drawing/2014/main" id="{CC74553C-9E5A-4AFA-89E2-A9B707CC6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0327" y="410427"/>
            <a:ext cx="914400" cy="9144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023D0F8-24F0-43F3-A516-CAA8AEEE16F5}"/>
              </a:ext>
            </a:extLst>
          </p:cNvPr>
          <p:cNvSpPr txBox="1"/>
          <p:nvPr/>
        </p:nvSpPr>
        <p:spPr>
          <a:xfrm>
            <a:off x="8131938" y="4600287"/>
            <a:ext cx="126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DFB707"/>
                </a:solidFill>
              </a:rPr>
              <a:t>Výstupní</a:t>
            </a:r>
            <a:endParaRPr lang="cs-CZ" sz="2400" dirty="0">
              <a:solidFill>
                <a:srgbClr val="E8B306"/>
              </a:solidFill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D0E0C10-6FEA-475A-A5EA-9491848E8E68}"/>
              </a:ext>
            </a:extLst>
          </p:cNvPr>
          <p:cNvSpPr txBox="1"/>
          <p:nvPr/>
        </p:nvSpPr>
        <p:spPr>
          <a:xfrm>
            <a:off x="8208473" y="2421462"/>
            <a:ext cx="112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6B90C0"/>
                </a:solidFill>
              </a:rPr>
              <a:t>Vstupní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8414841-9338-4258-B373-72C7F43FDF7A}"/>
              </a:ext>
            </a:extLst>
          </p:cNvPr>
          <p:cNvSpPr txBox="1"/>
          <p:nvPr/>
        </p:nvSpPr>
        <p:spPr>
          <a:xfrm>
            <a:off x="2731988" y="4600287"/>
            <a:ext cx="126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DFB707"/>
                </a:solidFill>
              </a:rPr>
              <a:t>Výstupní</a:t>
            </a:r>
            <a:endParaRPr lang="cs-CZ" sz="2400" dirty="0">
              <a:solidFill>
                <a:srgbClr val="E8B306"/>
              </a:solidFill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4587A0D5-3B4A-4F0B-9690-7247D86EE095}"/>
              </a:ext>
            </a:extLst>
          </p:cNvPr>
          <p:cNvSpPr txBox="1"/>
          <p:nvPr/>
        </p:nvSpPr>
        <p:spPr>
          <a:xfrm>
            <a:off x="2808523" y="2421462"/>
            <a:ext cx="112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698FB8"/>
                </a:solidFill>
              </a:rPr>
              <a:t>Vstupní</a:t>
            </a:r>
          </a:p>
        </p:txBody>
      </p:sp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3D0D69CA-0463-4FE2-BD76-97377525F8DB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F31F987-6742-43C8-92D0-0B38EFF6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50" y="3429000"/>
            <a:ext cx="7513931" cy="21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C43ADF2-9717-4DF8-A703-D24E96BEE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9" r="65677" b="46139"/>
          <a:stretch/>
        </p:blipFill>
        <p:spPr>
          <a:xfrm>
            <a:off x="6185452" y="2772299"/>
            <a:ext cx="6049640" cy="408570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lasershow</a:t>
            </a:r>
            <a:r>
              <a:rPr lang="cs-CZ" dirty="0"/>
              <a:t> –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Inspirováno projektem </a:t>
            </a:r>
            <a:r>
              <a:rPr lang="cs-CZ" dirty="0" err="1"/>
              <a:t>tteskac</a:t>
            </a:r>
            <a:r>
              <a:rPr lang="cs-CZ" dirty="0"/>
              <a:t>/</a:t>
            </a:r>
            <a:r>
              <a:rPr lang="cs-CZ" dirty="0" err="1"/>
              <a:t>rpi-lasershow</a:t>
            </a:r>
            <a:endParaRPr lang="cs-CZ" dirty="0"/>
          </a:p>
          <a:p>
            <a:r>
              <a:rPr lang="cs-CZ" dirty="0"/>
              <a:t>Funkce:</a:t>
            </a:r>
          </a:p>
          <a:p>
            <a:pPr lvl="1"/>
            <a:r>
              <a:rPr lang="cs-CZ" dirty="0"/>
              <a:t>Barvy</a:t>
            </a:r>
          </a:p>
          <a:p>
            <a:pPr lvl="1"/>
            <a:r>
              <a:rPr lang="cs-CZ" dirty="0"/>
              <a:t>Komunikace s front-endem</a:t>
            </a:r>
          </a:p>
          <a:p>
            <a:pPr lvl="1"/>
            <a:r>
              <a:rPr lang="cs-CZ" dirty="0"/>
              <a:t>Nastavení projekce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2E91541D-266E-480B-B720-D8AC908D95AC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4891" cy="1505404"/>
          </a:xfrm>
        </p:spPr>
        <p:txBody>
          <a:bodyPr/>
          <a:lstStyle/>
          <a:p>
            <a:r>
              <a:rPr lang="cs-CZ" dirty="0"/>
              <a:t>Technologie – Rychle se hýbající laserový paprsek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C526B7FF-DDE3-41AE-9A8D-7CD92F0515F0}"/>
              </a:ext>
            </a:extLst>
          </p:cNvPr>
          <p:cNvSpPr txBox="1"/>
          <p:nvPr/>
        </p:nvSpPr>
        <p:spPr>
          <a:xfrm>
            <a:off x="7657008" y="5877516"/>
            <a:ext cx="397771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coherent.com</a:t>
            </a:r>
            <a:endParaRPr lang="cs-CZ" sz="1300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D0AA1BDB-69EE-418A-BA53-14B540E60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61" y="3190083"/>
            <a:ext cx="7339018" cy="248754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FC8DBC2-DF6C-418F-9BCD-8E60FAA9DED1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6C006-AA1C-447A-AE39-95490999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wifi_manager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D6EEF9-08A2-48CE-9C1E-CEA6865A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nastavení </a:t>
            </a:r>
            <a:r>
              <a:rPr lang="cs-CZ" dirty="0" err="1"/>
              <a:t>WiFi</a:t>
            </a:r>
            <a:r>
              <a:rPr lang="cs-CZ" dirty="0"/>
              <a:t> připojení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Vypnuto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Připojení k </a:t>
            </a:r>
            <a:r>
              <a:rPr lang="cs-CZ" dirty="0" err="1"/>
              <a:t>WiFi</a:t>
            </a:r>
            <a:r>
              <a:rPr lang="cs-CZ" dirty="0"/>
              <a:t> z okolí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Vysílání vlastní </a:t>
            </a:r>
            <a:r>
              <a:rPr lang="cs-CZ" dirty="0" err="1"/>
              <a:t>WiFi</a:t>
            </a:r>
            <a:endParaRPr lang="cs-CZ" dirty="0"/>
          </a:p>
          <a:p>
            <a:r>
              <a:rPr lang="cs-CZ" dirty="0"/>
              <a:t>Informace o stavu </a:t>
            </a:r>
            <a:r>
              <a:rPr lang="cs-CZ" dirty="0" err="1"/>
              <a:t>WiFi</a:t>
            </a:r>
            <a:r>
              <a:rPr lang="cs-CZ" dirty="0"/>
              <a:t> připojení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06369C5-3D53-4E19-9283-7B252F20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2CB6BBB-066E-4216-8BF3-E7C54FEB72BF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B48E26D-50BB-4413-8D8A-B11F53F2D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 r="70461" b="28930"/>
          <a:stretch/>
        </p:blipFill>
        <p:spPr>
          <a:xfrm>
            <a:off x="4561917" y="3994652"/>
            <a:ext cx="7904480" cy="196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1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15"/>
            <a:ext cx="10515600" cy="1325563"/>
          </a:xfrm>
        </p:spPr>
        <p:txBody>
          <a:bodyPr/>
          <a:lstStyle/>
          <a:p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ffectLst>
            <a:softEdge rad="254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7B6932C-B9C6-44BF-B0BF-DBE3ABE0ADB2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0FCF91B-C4B9-4853-9808-4168A1F1E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7" y="4297033"/>
            <a:ext cx="3701145" cy="1919969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A3E3B2CE-D273-4BF9-B00B-59ADD407A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8" y="2363821"/>
            <a:ext cx="3701145" cy="1921897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6A63610E-0418-450E-AEEB-A12D77FB60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r="17127"/>
          <a:stretch/>
        </p:blipFill>
        <p:spPr>
          <a:xfrm>
            <a:off x="-282803" y="2363821"/>
            <a:ext cx="4528230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9602" cy="4351338"/>
          </a:xfrm>
        </p:spPr>
        <p:txBody>
          <a:bodyPr/>
          <a:lstStyle/>
          <a:p>
            <a:r>
              <a:rPr lang="cs-CZ" dirty="0"/>
              <a:t>Vlastní projektor + SW výbava</a:t>
            </a:r>
          </a:p>
          <a:p>
            <a:r>
              <a:rPr lang="cs-CZ" dirty="0"/>
              <a:t>Jednoduše pochopitelné uživatelské rozhraní</a:t>
            </a:r>
          </a:p>
          <a:p>
            <a:r>
              <a:rPr lang="cs-CZ" dirty="0" err="1"/>
              <a:t>Github</a:t>
            </a:r>
            <a:endParaRPr lang="cs-CZ" dirty="0"/>
          </a:p>
          <a:p>
            <a:endParaRPr lang="cs-CZ" dirty="0"/>
          </a:p>
          <a:p>
            <a:r>
              <a:rPr lang="cs-CZ" dirty="0"/>
              <a:t>Budoucí funkce:</a:t>
            </a:r>
          </a:p>
          <a:p>
            <a:pPr lvl="1"/>
            <a:r>
              <a:rPr lang="cs-CZ" dirty="0"/>
              <a:t>Baterie</a:t>
            </a:r>
          </a:p>
          <a:p>
            <a:pPr lvl="1"/>
            <a:r>
              <a:rPr lang="cs-CZ" dirty="0"/>
              <a:t>Živé kreslení </a:t>
            </a:r>
            <a:r>
              <a:rPr lang="cs-CZ" dirty="0" err="1"/>
              <a:t>web_ui</a:t>
            </a:r>
            <a:endParaRPr lang="cs-CZ" dirty="0"/>
          </a:p>
          <a:p>
            <a:pPr lvl="1"/>
            <a:r>
              <a:rPr lang="cs-CZ" dirty="0"/>
              <a:t>Online kamerové ukazovátko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softEdge rad="762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FCD603D6-B847-4D1A-8485-C92EA15D7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11" y="0"/>
            <a:ext cx="7302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5E7ADF9-4172-4072-9BCB-46F9FAE48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0735" y="365125"/>
            <a:ext cx="326306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Zdroj: 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/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Laser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</a:t>
            </a:r>
            <a:endParaRPr kumimoji="0" lang="cs-CZ" altLang="cs-CZ" sz="13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FFCE6ED-C5A4-4B0C-88D9-E897953FF88D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9796008" y="365125"/>
            <a:ext cx="15577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5CD80234-EE22-4C58-8CBE-369937DDEACA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9498516" y="365125"/>
            <a:ext cx="185528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airlineratings.com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89C5D68-7514-411F-814C-6C40B28D7296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10639605" y="4455295"/>
            <a:ext cx="142333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arctron.de</a:t>
            </a:r>
            <a:endParaRPr lang="cs-CZ" sz="13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4954635" y="5652932"/>
            <a:ext cx="663175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researchgate.net</a:t>
            </a:r>
            <a:endParaRPr lang="cs-CZ" sz="13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0233F959-35E4-4043-83E8-30FEAB88D385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D897E6AA-F0AF-468A-99E6-9CE161D5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100" y="0"/>
            <a:ext cx="130302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4051795-F746-4634-B6BC-6453A6FC8B0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Skenování čárových kódů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E7216BA3-B7A3-4649-8B7A-AFADA96B1EF6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A4A1A6B3-0318-4453-AC27-B7752D06EBF6}"/>
              </a:ext>
            </a:extLst>
          </p:cNvPr>
          <p:cNvSpPr txBox="1"/>
          <p:nvPr/>
        </p:nvSpPr>
        <p:spPr>
          <a:xfrm>
            <a:off x="8839200" y="365125"/>
            <a:ext cx="25146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bg1"/>
                </a:solidFill>
                <a:hlinkClick r:id="rId4"/>
              </a:rPr>
              <a:t>searchenginejournal.com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1" name="Zástupný symbol pro zápatí 3">
            <a:extLst>
              <a:ext uri="{FF2B5EF4-FFF2-40B4-BE49-F238E27FC236}">
                <a16:creationId xmlns:a16="http://schemas.microsoft.com/office/drawing/2014/main" id="{05A998E3-DFD2-4160-A441-DCE6FCA1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5949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9220459" y="365125"/>
            <a:ext cx="21333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Mark </a:t>
            </a:r>
            <a:r>
              <a:rPr lang="cs-CZ" sz="1300" dirty="0" err="1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C8D58C0F-91BB-467D-8D7F-7DF94D93FEAB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8789293" y="365125"/>
            <a:ext cx="256450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Dominik </a:t>
            </a:r>
            <a:r>
              <a:rPr lang="cs-CZ" sz="1300" dirty="0" err="1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Meffert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0973647-9921-4BA1-B19A-1836A217058F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8387</TotalTime>
  <Words>1494</Words>
  <Application>Microsoft Office PowerPoint</Application>
  <PresentationFormat>Širokoúhlá obrazovka</PresentationFormat>
  <Paragraphs>212</Paragraphs>
  <Slides>23</Slides>
  <Notes>23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23</vt:i4>
      </vt:variant>
    </vt:vector>
  </HeadingPairs>
  <TitlesOfParts>
    <vt:vector size="28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Brno-Řečkovice, p. o. Kraj: Jihomoravský</vt:lpstr>
      <vt:lpstr>Laser scanning</vt:lpstr>
      <vt:lpstr>Dálkové promítání</vt:lpstr>
      <vt:lpstr>Laser shows</vt:lpstr>
      <vt:lpstr>HUD</vt:lpstr>
      <vt:lpstr>3D Skenování</vt:lpstr>
      <vt:lpstr>Skenování čárových kódů</vt:lpstr>
      <vt:lpstr>SLA 3D tisk</vt:lpstr>
      <vt:lpstr>Laserové gravírování</vt:lpstr>
      <vt:lpstr>Prezentace aplikace PowerPoint</vt:lpstr>
      <vt:lpstr>Princip laserové projekce</vt:lpstr>
      <vt:lpstr>Promítání</vt:lpstr>
      <vt:lpstr>Řídící jednotka</vt:lpstr>
      <vt:lpstr>LCD a enkodér</vt:lpstr>
      <vt:lpstr>DPS – HAT</vt:lpstr>
      <vt:lpstr>Generátor signálu pro galvanometry</vt:lpstr>
      <vt:lpstr>Struktura softwaru</vt:lpstr>
      <vt:lpstr>Instalační skript</vt:lpstr>
      <vt:lpstr>Program lasershow – promítání</vt:lpstr>
      <vt:lpstr>Program wifi_manager</vt:lpstr>
      <vt:lpstr>Uživatelské prostředí</vt:lpstr>
      <vt:lpstr>Výsledky</vt:lpstr>
      <vt:lpstr>Poděkování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364</cp:revision>
  <dcterms:created xsi:type="dcterms:W3CDTF">2020-03-21T20:56:17Z</dcterms:created>
  <dcterms:modified xsi:type="dcterms:W3CDTF">2024-02-20T20:42:19Z</dcterms:modified>
</cp:coreProperties>
</file>